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59" r:id="rId4"/>
    <p:sldId id="305" r:id="rId5"/>
    <p:sldId id="306" r:id="rId6"/>
    <p:sldId id="261" r:id="rId7"/>
    <p:sldId id="315" r:id="rId8"/>
    <p:sldId id="268" r:id="rId9"/>
    <p:sldId id="267" r:id="rId10"/>
    <p:sldId id="310" r:id="rId11"/>
    <p:sldId id="308" r:id="rId12"/>
    <p:sldId id="311" r:id="rId13"/>
    <p:sldId id="309" r:id="rId14"/>
    <p:sldId id="312" r:id="rId15"/>
    <p:sldId id="313" r:id="rId16"/>
    <p:sldId id="314" r:id="rId17"/>
    <p:sldId id="317" r:id="rId18"/>
    <p:sldId id="269" r:id="rId19"/>
    <p:sldId id="316" r:id="rId20"/>
    <p:sldId id="331" r:id="rId21"/>
  </p:sldIdLst>
  <p:sldSz cx="9144000" cy="5143500" type="screen16x9"/>
  <p:notesSz cx="6858000" cy="9144000"/>
  <p:embeddedFontLst>
    <p:embeddedFont>
      <p:font typeface="Figtree Black" panose="020B0604020202020204" charset="0"/>
      <p:bold r:id="rId23"/>
      <p:boldItalic r:id="rId24"/>
    </p:embeddedFont>
    <p:embeddedFont>
      <p:font typeface="Hanken Grotesk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2B734B-57D4-4A2C-ADB2-8B6AA9C49531}">
  <a:tblStyle styleId="{452B734B-57D4-4A2C-ADB2-8B6AA9C495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8" y="-1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64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0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91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8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85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815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07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26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2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4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17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58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5" r:id="rId7"/>
    <p:sldLayoutId id="2147483667" r:id="rId8"/>
    <p:sldLayoutId id="2147483672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analysis of Movie Reviews</a:t>
            </a:r>
            <a:endParaRPr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3354675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Hanken Grotesk"/>
                <a:ea typeface="Hanken Grotesk"/>
                <a:cs typeface="Hanken Grotesk"/>
                <a:sym typeface="Hanken Grotesk"/>
              </a:rPr>
              <a:t>Aviv Shimoni</a:t>
            </a:r>
            <a:r>
              <a:rPr lang="en" b="1" dirty="0"/>
              <a:t> &amp; Linoy Valko</a:t>
            </a:r>
            <a:endParaRPr lang="en" b="1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0" name="Picture 6" descr="Lets talk about movies :D! — Steemit">
            <a:extLst>
              <a:ext uri="{FF2B5EF4-FFF2-40B4-BE49-F238E27FC236}">
                <a16:creationId xmlns:a16="http://schemas.microsoft.com/office/drawing/2014/main" id="{973E1D40-ACCF-3FEB-401F-AB4177BCF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545">
            <a:off x="7090201" y="3108752"/>
            <a:ext cx="1087457" cy="124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1108340" y="312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Methodology- Evaluation</a:t>
            </a:r>
            <a:endParaRPr sz="3800" dirty="0"/>
          </a:p>
        </p:txBody>
      </p:sp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1F14169-7DB4-F2F7-36C2-26AC575AC901}"/>
              </a:ext>
            </a:extLst>
          </p:cNvPr>
          <p:cNvSpPr/>
          <p:nvPr/>
        </p:nvSpPr>
        <p:spPr>
          <a:xfrm>
            <a:off x="255080" y="261845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05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D004484-B719-CE7D-709B-AAB4B12ED519}"/>
              </a:ext>
            </a:extLst>
          </p:cNvPr>
          <p:cNvSpPr txBox="1"/>
          <p:nvPr/>
        </p:nvSpPr>
        <p:spPr>
          <a:xfrm>
            <a:off x="400196" y="1899401"/>
            <a:ext cx="19238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Segoe UI" panose="020B0502040204020203" pitchFamily="34" charset="0"/>
              </a:rPr>
              <a:t>T</a:t>
            </a:r>
            <a:r>
              <a:rPr lang="en-US" sz="1600" dirty="0">
                <a:effectLst/>
                <a:latin typeface="Segoe UI" panose="020B0502040204020203" pitchFamily="34" charset="0"/>
              </a:rPr>
              <a:t>he database is balanced</a:t>
            </a:r>
            <a:r>
              <a:rPr lang="en-US" sz="1600" dirty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Segoe UI" panose="020B0502040204020203" pitchFamily="34" charset="0"/>
                <a:sym typeface="Figtree Black"/>
              </a:rPr>
              <a:t>The model tends to predict more positive than negative reviews.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8D0B9C5-E9BE-5509-B9D7-2DA2BB56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11" y="1368162"/>
            <a:ext cx="6410993" cy="31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1108340" y="312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Visualizations &amp; Analysis </a:t>
            </a:r>
            <a:endParaRPr sz="3800" dirty="0"/>
          </a:p>
        </p:txBody>
      </p:sp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1F14169-7DB4-F2F7-36C2-26AC575AC901}"/>
              </a:ext>
            </a:extLst>
          </p:cNvPr>
          <p:cNvSpPr/>
          <p:nvPr/>
        </p:nvSpPr>
        <p:spPr>
          <a:xfrm>
            <a:off x="255080" y="261845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06</a:t>
            </a:r>
          </a:p>
        </p:txBody>
      </p:sp>
      <p:sp>
        <p:nvSpPr>
          <p:cNvPr id="11" name="Google Shape;470;p45">
            <a:extLst>
              <a:ext uri="{FF2B5EF4-FFF2-40B4-BE49-F238E27FC236}">
                <a16:creationId xmlns:a16="http://schemas.microsoft.com/office/drawing/2014/main" id="{FB27BB58-8FAB-13A8-CD9F-E3F5ED1F2E7E}"/>
              </a:ext>
            </a:extLst>
          </p:cNvPr>
          <p:cNvSpPr txBox="1">
            <a:spLocks/>
          </p:cNvSpPr>
          <p:nvPr/>
        </p:nvSpPr>
        <p:spPr>
          <a:xfrm>
            <a:off x="634944" y="1702842"/>
            <a:ext cx="3799086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Most Frequent Words in Positive Reviews</a:t>
            </a:r>
          </a:p>
        </p:txBody>
      </p:sp>
      <p:sp>
        <p:nvSpPr>
          <p:cNvPr id="12" name="Google Shape;470;p45">
            <a:extLst>
              <a:ext uri="{FF2B5EF4-FFF2-40B4-BE49-F238E27FC236}">
                <a16:creationId xmlns:a16="http://schemas.microsoft.com/office/drawing/2014/main" id="{4DC7212D-BF75-CB76-848A-034AA445E54E}"/>
              </a:ext>
            </a:extLst>
          </p:cNvPr>
          <p:cNvSpPr txBox="1">
            <a:spLocks/>
          </p:cNvSpPr>
          <p:nvPr/>
        </p:nvSpPr>
        <p:spPr>
          <a:xfrm>
            <a:off x="4643253" y="1702842"/>
            <a:ext cx="3799086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Most Frequent Words in Negative Reviews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1FCB710-D7C0-0661-5E63-50118801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0" y="1649566"/>
            <a:ext cx="8442339" cy="23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3D08C-C0B9-079D-7C5A-C532DF61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68" y="250850"/>
            <a:ext cx="4451132" cy="2259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F548EC-FD03-4F24-5490-CCE429011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715" y="2453933"/>
            <a:ext cx="4945717" cy="2460981"/>
          </a:xfrm>
          <a:prstGeom prst="rect">
            <a:avLst/>
          </a:prstGeom>
        </p:spPr>
      </p:pic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97E67067-EA98-C16B-1E4A-970E7FA6FF5A}"/>
              </a:ext>
            </a:extLst>
          </p:cNvPr>
          <p:cNvSpPr/>
          <p:nvPr/>
        </p:nvSpPr>
        <p:spPr>
          <a:xfrm>
            <a:off x="685655" y="384868"/>
            <a:ext cx="514495" cy="2384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6CFD21B5-5EF6-6012-81E6-79368B201216}"/>
              </a:ext>
            </a:extLst>
          </p:cNvPr>
          <p:cNvSpPr/>
          <p:nvPr/>
        </p:nvSpPr>
        <p:spPr>
          <a:xfrm>
            <a:off x="4512623" y="2644037"/>
            <a:ext cx="536265" cy="3209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26CB70-8CBD-2219-ED42-78CF7E2D0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729" y="2807261"/>
            <a:ext cx="346037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reviews for both sentiments are relatively short, with the highest frequencies occurring below 1000 characters.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7F68D-E557-DAD5-F911-45F2C2E718F4}"/>
              </a:ext>
            </a:extLst>
          </p:cNvPr>
          <p:cNvSpPr txBox="1"/>
          <p:nvPr/>
        </p:nvSpPr>
        <p:spPr>
          <a:xfrm>
            <a:off x="5111633" y="357324"/>
            <a:ext cx="2506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Positive reviews tend to be shorter than negative reviews.</a:t>
            </a:r>
          </a:p>
        </p:txBody>
      </p:sp>
    </p:spTree>
    <p:extLst>
      <p:ext uri="{BB962C8B-B14F-4D97-AF65-F5344CB8AC3E}">
        <p14:creationId xmlns:p14="http://schemas.microsoft.com/office/powerpoint/2010/main" val="249520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B2837F0-3B31-8E99-1B40-0A401694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22" y="2436011"/>
            <a:ext cx="5342020" cy="246797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A545D0C-6B81-21F3-6740-9AF1A1750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239513"/>
            <a:ext cx="5063919" cy="2332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B482B-BC3C-D84D-3121-1E7BE6A725EB}"/>
              </a:ext>
            </a:extLst>
          </p:cNvPr>
          <p:cNvSpPr txBox="1"/>
          <p:nvPr/>
        </p:nvSpPr>
        <p:spPr>
          <a:xfrm>
            <a:off x="5432611" y="552932"/>
            <a:ext cx="3083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positive words include "one", "like", "good", and "great".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CC2E0-7874-3978-5FE7-C3A7648E33C5}"/>
              </a:ext>
            </a:extLst>
          </p:cNvPr>
          <p:cNvSpPr txBox="1"/>
          <p:nvPr/>
        </p:nvSpPr>
        <p:spPr>
          <a:xfrm>
            <a:off x="475129" y="2913125"/>
            <a:ext cx="2635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Negative reviews uniquely include "bad" in their top words but also “good”.</a:t>
            </a:r>
          </a:p>
        </p:txBody>
      </p:sp>
    </p:spTree>
    <p:extLst>
      <p:ext uri="{BB962C8B-B14F-4D97-AF65-F5344CB8AC3E}">
        <p14:creationId xmlns:p14="http://schemas.microsoft.com/office/powerpoint/2010/main" val="373915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F3FC700-909C-4E8D-5F07-0DD56C79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8" y="249164"/>
            <a:ext cx="5174342" cy="228021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25DB181-31E6-F0D7-F57D-1BF122F13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44" y="2482850"/>
            <a:ext cx="5400445" cy="2392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3B6F13-CBA4-8DE0-83F7-2033BC6A7076}"/>
              </a:ext>
            </a:extLst>
          </p:cNvPr>
          <p:cNvSpPr txBox="1"/>
          <p:nvPr/>
        </p:nvSpPr>
        <p:spPr>
          <a:xfrm>
            <a:off x="5747606" y="338465"/>
            <a:ext cx="29074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positive bi-grams include “one best”, "even though", "ever seen", "first time", and "new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york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EA9C8F4-F3D3-9E32-3DB6-1626C201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08" y="3001787"/>
            <a:ext cx="26978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Negative-sentiment phrases like “ever seen”, "Special effects" and "waste time”.</a:t>
            </a:r>
          </a:p>
        </p:txBody>
      </p:sp>
    </p:spTree>
    <p:extLst>
      <p:ext uri="{BB962C8B-B14F-4D97-AF65-F5344CB8AC3E}">
        <p14:creationId xmlns:p14="http://schemas.microsoft.com/office/powerpoint/2010/main" val="338802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C18F1C-7B77-32B6-B1DA-02603EF79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84" y="2504628"/>
            <a:ext cx="5703691" cy="240039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7B565FB-17D1-7CE7-9897-B9E7A3FBB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76" y="244019"/>
            <a:ext cx="5535960" cy="2322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94AFD-2136-FFC6-D872-01745BC72F0E}"/>
              </a:ext>
            </a:extLst>
          </p:cNvPr>
          <p:cNvSpPr txBox="1"/>
          <p:nvPr/>
        </p:nvSpPr>
        <p:spPr>
          <a:xfrm>
            <a:off x="5837036" y="414437"/>
            <a:ext cx="2722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"New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york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city" is the most frequent tri-gram. Other frequent positive tri-grams include "one best movies", "based true story", and "movie ever seen".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258C0A6-064C-B283-06B2-EB984B0D4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67" y="2542004"/>
            <a:ext cx="283146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"Worst movie ever" is by far the most frequent tri-gram. Other common negative tri-grams include "movie ever seen", "one worst movies", and "worst movies ever". </a:t>
            </a:r>
          </a:p>
        </p:txBody>
      </p:sp>
    </p:spTree>
    <p:extLst>
      <p:ext uri="{BB962C8B-B14F-4D97-AF65-F5344CB8AC3E}">
        <p14:creationId xmlns:p14="http://schemas.microsoft.com/office/powerpoint/2010/main" val="63599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תמונה 2" descr="תמונה שמכילה טקסט, תרשים, מקביל, קו&#10;&#10;התיאור נוצר באופן אוטומטי">
            <a:extLst>
              <a:ext uri="{FF2B5EF4-FFF2-40B4-BE49-F238E27FC236}">
                <a16:creationId xmlns:a16="http://schemas.microsoft.com/office/drawing/2014/main" id="{92EB1D40-1BC1-96C6-CB37-021FDE4C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33" y="278445"/>
            <a:ext cx="3708323" cy="458661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60AD955-2433-71D6-B420-55CF6165A573}"/>
              </a:ext>
            </a:extLst>
          </p:cNvPr>
          <p:cNvSpPr txBox="1"/>
          <p:nvPr/>
        </p:nvSpPr>
        <p:spPr>
          <a:xfrm>
            <a:off x="681028" y="1099102"/>
            <a:ext cx="32657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dk1"/>
                </a:solidFill>
                <a:latin typeface="Hanken Grotesk"/>
                <a:sym typeface="Hanken Grotesk"/>
              </a:rPr>
              <a:t>The magnitude of SHAP values indicates the importance of features (words).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dk1"/>
              </a:solidFill>
              <a:latin typeface="Hanken Grotesk"/>
              <a:sym typeface="Hanken Grotesk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dk1"/>
                </a:solidFill>
                <a:latin typeface="Hanken Grotesk"/>
                <a:sym typeface="Hanken Grotesk"/>
              </a:rPr>
              <a:t>Words like "bad" and "great" showing the highest impact among the features listed.</a:t>
            </a:r>
          </a:p>
        </p:txBody>
      </p:sp>
    </p:spTree>
    <p:extLst>
      <p:ext uri="{BB962C8B-B14F-4D97-AF65-F5344CB8AC3E}">
        <p14:creationId xmlns:p14="http://schemas.microsoft.com/office/powerpoint/2010/main" val="1844112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anken Grotes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94216-B1BF-08C3-2900-26C19C558E08}"/>
              </a:ext>
            </a:extLst>
          </p:cNvPr>
          <p:cNvSpPr txBox="1"/>
          <p:nvPr/>
        </p:nvSpPr>
        <p:spPr>
          <a:xfrm>
            <a:off x="1166813" y="980043"/>
            <a:ext cx="7024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or analysis may be more sensitive to negative sentiment. It has a wider vocabulary for detecting negative opinions or experiences.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C6AE3-A316-833A-4F08-8554489B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38" y="1936750"/>
            <a:ext cx="8577850" cy="28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1076387" y="3611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Conclusions</a:t>
            </a:r>
            <a:endParaRPr sz="3800" dirty="0"/>
          </a:p>
        </p:txBody>
      </p:sp>
      <p:sp>
        <p:nvSpPr>
          <p:cNvPr id="507" name="Google Shape;507;p46"/>
          <p:cNvSpPr txBox="1">
            <a:spLocks noGrp="1"/>
          </p:cNvSpPr>
          <p:nvPr>
            <p:ph type="subTitle" idx="2"/>
          </p:nvPr>
        </p:nvSpPr>
        <p:spPr>
          <a:xfrm>
            <a:off x="2591153" y="2615679"/>
            <a:ext cx="1980847" cy="688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Clr>
                <a:srgbClr val="000000"/>
              </a:buClr>
              <a:buSzPts val="1000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more short reviews than long ones in both sentiments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85C0236-BEB9-0113-C10D-7A322BF08685}"/>
              </a:ext>
            </a:extLst>
          </p:cNvPr>
          <p:cNvSpPr/>
          <p:nvPr/>
        </p:nvSpPr>
        <p:spPr>
          <a:xfrm>
            <a:off x="255080" y="261845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07</a:t>
            </a:r>
          </a:p>
        </p:txBody>
      </p:sp>
      <p:sp>
        <p:nvSpPr>
          <p:cNvPr id="26" name="מלבן: פינות מעוגלות 25">
            <a:extLst>
              <a:ext uri="{FF2B5EF4-FFF2-40B4-BE49-F238E27FC236}">
                <a16:creationId xmlns:a16="http://schemas.microsoft.com/office/drawing/2014/main" id="{90131196-7500-04C4-D2E3-CEC3E62AA2E8}"/>
              </a:ext>
            </a:extLst>
          </p:cNvPr>
          <p:cNvSpPr/>
          <p:nvPr/>
        </p:nvSpPr>
        <p:spPr>
          <a:xfrm>
            <a:off x="5033246" y="2520569"/>
            <a:ext cx="2035968" cy="99479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מלבן: פינות מעוגלות 26">
            <a:extLst>
              <a:ext uri="{FF2B5EF4-FFF2-40B4-BE49-F238E27FC236}">
                <a16:creationId xmlns:a16="http://schemas.microsoft.com/office/drawing/2014/main" id="{82B3D08D-4205-7F87-EC8E-96D7B9418AE4}"/>
              </a:ext>
            </a:extLst>
          </p:cNvPr>
          <p:cNvSpPr/>
          <p:nvPr/>
        </p:nvSpPr>
        <p:spPr>
          <a:xfrm>
            <a:off x="2543729" y="2528573"/>
            <a:ext cx="2035968" cy="9947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E4DD4707-7710-C38E-BC4C-42FBD40E5A1A}"/>
              </a:ext>
            </a:extLst>
          </p:cNvPr>
          <p:cNvSpPr/>
          <p:nvPr/>
        </p:nvSpPr>
        <p:spPr>
          <a:xfrm>
            <a:off x="980148" y="1199340"/>
            <a:ext cx="2035968" cy="9947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006022A1-337D-58BA-D0F9-8E23B6FCCAA5}"/>
              </a:ext>
            </a:extLst>
          </p:cNvPr>
          <p:cNvSpPr/>
          <p:nvPr/>
        </p:nvSpPr>
        <p:spPr>
          <a:xfrm>
            <a:off x="3561713" y="1187185"/>
            <a:ext cx="3260567" cy="99479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FD0ACF-046D-A260-45AD-1A33026F5F8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74532" y="2622556"/>
            <a:ext cx="2274912" cy="994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is more sensitive to negative reviews</a:t>
            </a:r>
          </a:p>
        </p:txBody>
      </p:sp>
      <p:sp>
        <p:nvSpPr>
          <p:cNvPr id="6" name="Google Shape;507;p46">
            <a:extLst>
              <a:ext uri="{FF2B5EF4-FFF2-40B4-BE49-F238E27FC236}">
                <a16:creationId xmlns:a16="http://schemas.microsoft.com/office/drawing/2014/main" id="{CF75915D-3CBD-34C2-74AF-680C157966AD}"/>
              </a:ext>
            </a:extLst>
          </p:cNvPr>
          <p:cNvSpPr txBox="1">
            <a:spLocks/>
          </p:cNvSpPr>
          <p:nvPr/>
        </p:nvSpPr>
        <p:spPr>
          <a:xfrm>
            <a:off x="3561713" y="1228451"/>
            <a:ext cx="3175637" cy="110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Clr>
                <a:srgbClr val="000000"/>
              </a:buClr>
              <a:buSzPts val="1000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Bigrams and trigrams capture word pairs and triplets, which help in understanding the sentiment context better than single words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7CEF8-FE8D-DC4E-08E9-EA58BA2BADFD}"/>
              </a:ext>
            </a:extLst>
          </p:cNvPr>
          <p:cNvSpPr txBox="1"/>
          <p:nvPr/>
        </p:nvSpPr>
        <p:spPr>
          <a:xfrm>
            <a:off x="1221875" y="1328908"/>
            <a:ext cx="1552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Aft>
                <a:spcPts val="800"/>
              </a:spcAft>
              <a:buClr>
                <a:srgbClr val="000000"/>
              </a:buClr>
              <a:buSzPts val="1000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ogistic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egression delivered the best performance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מלבן: פינות מעוגלות 26">
            <a:extLst>
              <a:ext uri="{FF2B5EF4-FFF2-40B4-BE49-F238E27FC236}">
                <a16:creationId xmlns:a16="http://schemas.microsoft.com/office/drawing/2014/main" id="{D98D5168-DD9A-A774-0046-1348CFF09244}"/>
              </a:ext>
            </a:extLst>
          </p:cNvPr>
          <p:cNvSpPr/>
          <p:nvPr/>
        </p:nvSpPr>
        <p:spPr>
          <a:xfrm>
            <a:off x="1298102" y="3736063"/>
            <a:ext cx="2035968" cy="9947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מלבן: פינות מעוגלות 26">
            <a:extLst>
              <a:ext uri="{FF2B5EF4-FFF2-40B4-BE49-F238E27FC236}">
                <a16:creationId xmlns:a16="http://schemas.microsoft.com/office/drawing/2014/main" id="{5361FD6C-2896-1040-9303-42588838C7FB}"/>
              </a:ext>
            </a:extLst>
          </p:cNvPr>
          <p:cNvSpPr/>
          <p:nvPr/>
        </p:nvSpPr>
        <p:spPr>
          <a:xfrm>
            <a:off x="4174012" y="3719343"/>
            <a:ext cx="4284188" cy="99479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126AC-D5A9-0847-F648-1C286061EF24}"/>
              </a:ext>
            </a:extLst>
          </p:cNvPr>
          <p:cNvSpPr txBox="1"/>
          <p:nvPr/>
        </p:nvSpPr>
        <p:spPr>
          <a:xfrm>
            <a:off x="1380199" y="3898480"/>
            <a:ext cx="18773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The context in which words and phrases are used is crucial.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D5A80-1690-A2FC-C086-03964A5430C0}"/>
              </a:ext>
            </a:extLst>
          </p:cNvPr>
          <p:cNvSpPr txBox="1"/>
          <p:nvPr/>
        </p:nvSpPr>
        <p:spPr>
          <a:xfrm>
            <a:off x="4174012" y="3743435"/>
            <a:ext cx="413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The sentiment classification model shows good accuracy in predicting sentiments, as evidenced by the close match between actual and predicted sentiments.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1076387" y="4378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next?</a:t>
            </a:r>
            <a:endParaRPr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85C0236-BEB9-0113-C10D-7A322BF08685}"/>
              </a:ext>
            </a:extLst>
          </p:cNvPr>
          <p:cNvSpPr/>
          <p:nvPr/>
        </p:nvSpPr>
        <p:spPr>
          <a:xfrm>
            <a:off x="255080" y="261845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08</a:t>
            </a:r>
          </a:p>
        </p:txBody>
      </p:sp>
      <p:sp>
        <p:nvSpPr>
          <p:cNvPr id="9" name="Google Shape;792;p57">
            <a:extLst>
              <a:ext uri="{FF2B5EF4-FFF2-40B4-BE49-F238E27FC236}">
                <a16:creationId xmlns:a16="http://schemas.microsoft.com/office/drawing/2014/main" id="{48A17B4E-8328-F01F-C0DA-0D04FB6091B5}"/>
              </a:ext>
            </a:extLst>
          </p:cNvPr>
          <p:cNvSpPr/>
          <p:nvPr/>
        </p:nvSpPr>
        <p:spPr>
          <a:xfrm>
            <a:off x="1237775" y="289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93;p57">
            <a:extLst>
              <a:ext uri="{FF2B5EF4-FFF2-40B4-BE49-F238E27FC236}">
                <a16:creationId xmlns:a16="http://schemas.microsoft.com/office/drawing/2014/main" id="{91D04FEF-DA9B-C786-722B-8E739F401F96}"/>
              </a:ext>
            </a:extLst>
          </p:cNvPr>
          <p:cNvSpPr/>
          <p:nvPr/>
        </p:nvSpPr>
        <p:spPr>
          <a:xfrm>
            <a:off x="123777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95;p57">
            <a:extLst>
              <a:ext uri="{FF2B5EF4-FFF2-40B4-BE49-F238E27FC236}">
                <a16:creationId xmlns:a16="http://schemas.microsoft.com/office/drawing/2014/main" id="{7561F888-2C1D-701F-8E14-32952733589D}"/>
              </a:ext>
            </a:extLst>
          </p:cNvPr>
          <p:cNvSpPr txBox="1">
            <a:spLocks/>
          </p:cNvSpPr>
          <p:nvPr/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Conduct experiments with datasets of negative, positive, and neutral reviews</a:t>
            </a:r>
          </a:p>
        </p:txBody>
      </p:sp>
      <p:sp>
        <p:nvSpPr>
          <p:cNvPr id="13" name="Google Shape;796;p57">
            <a:extLst>
              <a:ext uri="{FF2B5EF4-FFF2-40B4-BE49-F238E27FC236}">
                <a16:creationId xmlns:a16="http://schemas.microsoft.com/office/drawing/2014/main" id="{CAA61EA8-814D-7A78-6667-EDD8F9723F7E}"/>
              </a:ext>
            </a:extLst>
          </p:cNvPr>
          <p:cNvSpPr txBox="1">
            <a:spLocks/>
          </p:cNvSpPr>
          <p:nvPr/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Develop a movie rating system based on reviews</a:t>
            </a:r>
          </a:p>
        </p:txBody>
      </p:sp>
      <p:sp>
        <p:nvSpPr>
          <p:cNvPr id="14" name="Google Shape;797;p57">
            <a:extLst>
              <a:ext uri="{FF2B5EF4-FFF2-40B4-BE49-F238E27FC236}">
                <a16:creationId xmlns:a16="http://schemas.microsoft.com/office/drawing/2014/main" id="{1794E6C1-8DAE-231C-B8F8-F1A36D5166AC}"/>
              </a:ext>
            </a:extLst>
          </p:cNvPr>
          <p:cNvSpPr txBox="1">
            <a:spLocks/>
          </p:cNvSpPr>
          <p:nvPr/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l"/>
            <a:r>
              <a:rPr lang="en-US" dirty="0"/>
              <a:t>Study sentiment trends over time and their correlation with movie popularity</a:t>
            </a:r>
          </a:p>
        </p:txBody>
      </p:sp>
      <p:sp>
        <p:nvSpPr>
          <p:cNvPr id="16" name="Google Shape;798;p57">
            <a:extLst>
              <a:ext uri="{FF2B5EF4-FFF2-40B4-BE49-F238E27FC236}">
                <a16:creationId xmlns:a16="http://schemas.microsoft.com/office/drawing/2014/main" id="{69B5C8BA-7491-2172-257D-86ECF1EC3BA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Hanken Grotesk"/>
                <a:sym typeface="Hanken Grotesk"/>
              </a:rPr>
              <a:t>Investigate the role of contextual information in sentiment analysis</a:t>
            </a:r>
            <a:endParaRPr sz="1400" dirty="0">
              <a:latin typeface="Hanken Grotesk"/>
              <a:sym typeface="Hanken Grotesk"/>
            </a:endParaRPr>
          </a:p>
        </p:txBody>
      </p:sp>
      <p:sp>
        <p:nvSpPr>
          <p:cNvPr id="17" name="Google Shape;799;p57">
            <a:extLst>
              <a:ext uri="{FF2B5EF4-FFF2-40B4-BE49-F238E27FC236}">
                <a16:creationId xmlns:a16="http://schemas.microsoft.com/office/drawing/2014/main" id="{3FC8D700-F87A-8800-C4B7-250082385A5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Experiments</a:t>
            </a:r>
            <a:endParaRPr dirty="0"/>
          </a:p>
        </p:txBody>
      </p:sp>
      <p:sp>
        <p:nvSpPr>
          <p:cNvPr id="18" name="Google Shape;800;p57">
            <a:extLst>
              <a:ext uri="{FF2B5EF4-FFF2-40B4-BE49-F238E27FC236}">
                <a16:creationId xmlns:a16="http://schemas.microsoft.com/office/drawing/2014/main" id="{2A0992A2-0374-FDDA-F870-151AEDCB269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Rating System</a:t>
            </a:r>
            <a:endParaRPr dirty="0"/>
          </a:p>
        </p:txBody>
      </p:sp>
      <p:sp>
        <p:nvSpPr>
          <p:cNvPr id="20" name="Google Shape;801;p57">
            <a:extLst>
              <a:ext uri="{FF2B5EF4-FFF2-40B4-BE49-F238E27FC236}">
                <a16:creationId xmlns:a16="http://schemas.microsoft.com/office/drawing/2014/main" id="{14CCBA4E-EDD5-32BE-A171-C6D0D5B9D8C5}"/>
              </a:ext>
            </a:extLst>
          </p:cNvPr>
          <p:cNvSpPr txBox="1">
            <a:spLocks/>
          </p:cNvSpPr>
          <p:nvPr/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802;p57">
            <a:extLst>
              <a:ext uri="{FF2B5EF4-FFF2-40B4-BE49-F238E27FC236}">
                <a16:creationId xmlns:a16="http://schemas.microsoft.com/office/drawing/2014/main" id="{D1F7F810-9342-34DB-4CAA-70C3BAB2C59D}"/>
              </a:ext>
            </a:extLst>
          </p:cNvPr>
          <p:cNvSpPr txBox="1">
            <a:spLocks/>
          </p:cNvSpPr>
          <p:nvPr/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dirty="0">
                <a:solidFill>
                  <a:schemeClr val="dk1"/>
                </a:solidFill>
                <a:latin typeface="Figtree Black"/>
                <a:sym typeface="Figtree Black"/>
              </a:rPr>
              <a:t>Contextual Analysis:</a:t>
            </a:r>
          </a:p>
        </p:txBody>
      </p:sp>
      <p:cxnSp>
        <p:nvCxnSpPr>
          <p:cNvPr id="45" name="Google Shape;826;p57">
            <a:extLst>
              <a:ext uri="{FF2B5EF4-FFF2-40B4-BE49-F238E27FC236}">
                <a16:creationId xmlns:a16="http://schemas.microsoft.com/office/drawing/2014/main" id="{2533B75E-750E-D7C5-F9A4-5A22B679AEDF}"/>
              </a:ext>
            </a:extLst>
          </p:cNvPr>
          <p:cNvCxnSpPr>
            <a:cxnSpLocks/>
          </p:cNvCxnSpPr>
          <p:nvPr/>
        </p:nvCxnSpPr>
        <p:spPr>
          <a:xfrm>
            <a:off x="1495925" y="3595723"/>
            <a:ext cx="0" cy="15849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827;p57">
            <a:extLst>
              <a:ext uri="{FF2B5EF4-FFF2-40B4-BE49-F238E27FC236}">
                <a16:creationId xmlns:a16="http://schemas.microsoft.com/office/drawing/2014/main" id="{B06BE630-17F5-532B-23D0-7FCDED252BFF}"/>
              </a:ext>
            </a:extLst>
          </p:cNvPr>
          <p:cNvCxnSpPr>
            <a:cxnSpLocks/>
          </p:cNvCxnSpPr>
          <p:nvPr/>
        </p:nvCxnSpPr>
        <p:spPr>
          <a:xfrm>
            <a:off x="4871975" y="1980054"/>
            <a:ext cx="0" cy="91180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828;p57">
            <a:extLst>
              <a:ext uri="{FF2B5EF4-FFF2-40B4-BE49-F238E27FC236}">
                <a16:creationId xmlns:a16="http://schemas.microsoft.com/office/drawing/2014/main" id="{D285E3B5-2F6F-F7EE-D1C8-5424633AA668}"/>
              </a:ext>
            </a:extLst>
          </p:cNvPr>
          <p:cNvCxnSpPr>
            <a:cxnSpLocks/>
          </p:cNvCxnSpPr>
          <p:nvPr/>
        </p:nvCxnSpPr>
        <p:spPr>
          <a:xfrm>
            <a:off x="4871975" y="3595723"/>
            <a:ext cx="0" cy="16119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827;p57">
            <a:extLst>
              <a:ext uri="{FF2B5EF4-FFF2-40B4-BE49-F238E27FC236}">
                <a16:creationId xmlns:a16="http://schemas.microsoft.com/office/drawing/2014/main" id="{52758BF1-FA6A-72C7-86E2-84B50991D4F9}"/>
              </a:ext>
            </a:extLst>
          </p:cNvPr>
          <p:cNvCxnSpPr/>
          <p:nvPr/>
        </p:nvCxnSpPr>
        <p:spPr>
          <a:xfrm>
            <a:off x="1495925" y="1861288"/>
            <a:ext cx="0" cy="105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תיבת טקסט 464">
            <a:extLst>
              <a:ext uri="{FF2B5EF4-FFF2-40B4-BE49-F238E27FC236}">
                <a16:creationId xmlns:a16="http://schemas.microsoft.com/office/drawing/2014/main" id="{A502EA8E-E9BA-C34E-DACB-1999382E5E84}"/>
              </a:ext>
            </a:extLst>
          </p:cNvPr>
          <p:cNvSpPr txBox="1"/>
          <p:nvPr/>
        </p:nvSpPr>
        <p:spPr>
          <a:xfrm>
            <a:off x="1747114" y="3100498"/>
            <a:ext cx="236424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dk1"/>
                </a:solidFill>
                <a:latin typeface="Figtree Black"/>
                <a:sym typeface="Figtree Black"/>
              </a:rPr>
              <a:t>Trend Analysis</a:t>
            </a:r>
          </a:p>
        </p:txBody>
      </p:sp>
      <p:pic>
        <p:nvPicPr>
          <p:cNvPr id="1028" name="Picture 4" descr="Market research icon">
            <a:extLst>
              <a:ext uri="{FF2B5EF4-FFF2-40B4-BE49-F238E27FC236}">
                <a16:creationId xmlns:a16="http://schemas.microsoft.com/office/drawing/2014/main" id="{6389B5CE-0AC4-2F17-AECD-E4A3BB5C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40" y="3171363"/>
            <a:ext cx="319414" cy="3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sk icon">
            <a:extLst>
              <a:ext uri="{FF2B5EF4-FFF2-40B4-BE49-F238E27FC236}">
                <a16:creationId xmlns:a16="http://schemas.microsoft.com/office/drawing/2014/main" id="{DB059D85-6BA8-AEFD-2916-1D199563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10" y="1422624"/>
            <a:ext cx="380427" cy="3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view icon">
            <a:extLst>
              <a:ext uri="{FF2B5EF4-FFF2-40B4-BE49-F238E27FC236}">
                <a16:creationId xmlns:a16="http://schemas.microsoft.com/office/drawing/2014/main" id="{EC5BF246-0573-7A9D-BF0F-9D88F37F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87" y="1496425"/>
            <a:ext cx="382675" cy="3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k icon">
            <a:extLst>
              <a:ext uri="{FF2B5EF4-FFF2-40B4-BE49-F238E27FC236}">
                <a16:creationId xmlns:a16="http://schemas.microsoft.com/office/drawing/2014/main" id="{801BE80E-1CDA-75CA-5599-70D793D8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43" y="3164312"/>
            <a:ext cx="382676" cy="3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7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</p:cNvCxnSpPr>
          <p:nvPr/>
        </p:nvCxnSpPr>
        <p:spPr>
          <a:xfrm flipH="1">
            <a:off x="-224444" y="3319175"/>
            <a:ext cx="898181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28656" y="166125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381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862956" y="147840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2854289" y="313632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807956" y="313632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2871159" y="14364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4994076" y="313632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4973448" y="147840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20075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6690121" y="2000974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2578108" y="3571925"/>
            <a:ext cx="1607264" cy="7500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 &amp; Analysis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2428472" y="20075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4691041" y="356620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4315773" y="20075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&amp; Tools</a:t>
            </a:r>
            <a:endParaRPr dirty="0"/>
          </a:p>
        </p:txBody>
      </p:sp>
      <p:sp>
        <p:nvSpPr>
          <p:cNvPr id="2" name="Google Shape;318;p35">
            <a:extLst>
              <a:ext uri="{FF2B5EF4-FFF2-40B4-BE49-F238E27FC236}">
                <a16:creationId xmlns:a16="http://schemas.microsoft.com/office/drawing/2014/main" id="{5E8F7E5C-4CBA-9D63-792E-663C7B21661B}"/>
              </a:ext>
            </a:extLst>
          </p:cNvPr>
          <p:cNvSpPr txBox="1">
            <a:spLocks/>
          </p:cNvSpPr>
          <p:nvPr/>
        </p:nvSpPr>
        <p:spPr>
          <a:xfrm>
            <a:off x="7292009" y="147840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11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324;p35">
            <a:extLst>
              <a:ext uri="{FF2B5EF4-FFF2-40B4-BE49-F238E27FC236}">
                <a16:creationId xmlns:a16="http://schemas.microsoft.com/office/drawing/2014/main" id="{05E01B38-1639-85BF-D913-D7714B8F2016}"/>
              </a:ext>
            </a:extLst>
          </p:cNvPr>
          <p:cNvSpPr txBox="1">
            <a:spLocks/>
          </p:cNvSpPr>
          <p:nvPr/>
        </p:nvSpPr>
        <p:spPr>
          <a:xfrm>
            <a:off x="417570" y="3615101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US" dirty="0"/>
              <a:t>Evaluation</a:t>
            </a:r>
          </a:p>
        </p:txBody>
      </p:sp>
      <p:sp>
        <p:nvSpPr>
          <p:cNvPr id="4" name="Google Shape;305;p35">
            <a:extLst>
              <a:ext uri="{FF2B5EF4-FFF2-40B4-BE49-F238E27FC236}">
                <a16:creationId xmlns:a16="http://schemas.microsoft.com/office/drawing/2014/main" id="{E1A8DBD6-51A8-9F15-CDEB-A2376FA5BB23}"/>
              </a:ext>
            </a:extLst>
          </p:cNvPr>
          <p:cNvSpPr txBox="1">
            <a:spLocks/>
          </p:cNvSpPr>
          <p:nvPr/>
        </p:nvSpPr>
        <p:spPr>
          <a:xfrm>
            <a:off x="7250286" y="313060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11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5" name="Google Shape;323;p35">
            <a:extLst>
              <a:ext uri="{FF2B5EF4-FFF2-40B4-BE49-F238E27FC236}">
                <a16:creationId xmlns:a16="http://schemas.microsoft.com/office/drawing/2014/main" id="{0317DCDB-AF56-97DA-EB41-BC42706B8BE4}"/>
              </a:ext>
            </a:extLst>
          </p:cNvPr>
          <p:cNvSpPr txBox="1">
            <a:spLocks/>
          </p:cNvSpPr>
          <p:nvPr/>
        </p:nvSpPr>
        <p:spPr>
          <a:xfrm>
            <a:off x="6706617" y="356712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US" dirty="0"/>
              <a:t>Further Research</a:t>
            </a:r>
          </a:p>
        </p:txBody>
      </p:sp>
      <p:pic>
        <p:nvPicPr>
          <p:cNvPr id="7" name="Graphic 6" descr="Film strip outline">
            <a:extLst>
              <a:ext uri="{FF2B5EF4-FFF2-40B4-BE49-F238E27FC236}">
                <a16:creationId xmlns:a16="http://schemas.microsoft.com/office/drawing/2014/main" id="{C1D0BCED-598C-8CDF-9B10-4C3D0F56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44421">
            <a:off x="3693763" y="416525"/>
            <a:ext cx="572701" cy="5727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אליפסה 1">
            <a:extLst>
              <a:ext uri="{FF2B5EF4-FFF2-40B4-BE49-F238E27FC236}">
                <a16:creationId xmlns:a16="http://schemas.microsoft.com/office/drawing/2014/main" id="{70344A9D-3B1B-3A73-28EA-5E01CF6F115B}"/>
              </a:ext>
            </a:extLst>
          </p:cNvPr>
          <p:cNvSpPr/>
          <p:nvPr/>
        </p:nvSpPr>
        <p:spPr>
          <a:xfrm>
            <a:off x="-319053" y="-422623"/>
            <a:ext cx="1671443" cy="1506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562847" y="1868361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Thanks!</a:t>
            </a:r>
            <a:endParaRPr sz="8800" dirty="0">
              <a:solidFill>
                <a:srgbClr val="7C3C53"/>
              </a:solidFill>
            </a:endParaRPr>
          </a:p>
        </p:txBody>
      </p:sp>
      <p:pic>
        <p:nvPicPr>
          <p:cNvPr id="4" name="Graphic 3" descr="Video camera with solid fill">
            <a:extLst>
              <a:ext uri="{FF2B5EF4-FFF2-40B4-BE49-F238E27FC236}">
                <a16:creationId xmlns:a16="http://schemas.microsoft.com/office/drawing/2014/main" id="{5993D0CD-AD2F-E207-AF04-06C8B9183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90" y="3620439"/>
            <a:ext cx="914400" cy="914400"/>
          </a:xfrm>
          <a:prstGeom prst="rect">
            <a:avLst/>
          </a:prstGeom>
        </p:spPr>
      </p:pic>
      <p:pic>
        <p:nvPicPr>
          <p:cNvPr id="8" name="Graphic 7" descr="Popcorn with solid fill">
            <a:extLst>
              <a:ext uri="{FF2B5EF4-FFF2-40B4-BE49-F238E27FC236}">
                <a16:creationId xmlns:a16="http://schemas.microsoft.com/office/drawing/2014/main" id="{CD3A8BD8-F1E5-D9BF-1426-7748685C9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17620">
            <a:off x="7226300" y="793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5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623669" y="465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Purposes</a:t>
            </a:r>
            <a:endParaRPr sz="3800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E2BE75-135F-CE41-FC99-818F4796B4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60653" y="1747953"/>
            <a:ext cx="442574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movie reviews to determine the sentiment expressed by audiences. 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 the features that determine the sentiment classification.</a:t>
            </a:r>
          </a:p>
        </p:txBody>
      </p:sp>
      <p:pic>
        <p:nvPicPr>
          <p:cNvPr id="2056" name="Picture 8" descr="Film Logo Vector Art, Icons, and ...">
            <a:extLst>
              <a:ext uri="{FF2B5EF4-FFF2-40B4-BE49-F238E27FC236}">
                <a16:creationId xmlns:a16="http://schemas.microsoft.com/office/drawing/2014/main" id="{4184C05D-5FDD-F882-25A9-CBE51BF2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69" y="298051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623669" y="465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Motivation</a:t>
            </a:r>
            <a:endParaRPr sz="3800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E2BE75-135F-CE41-FC99-818F4796B4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00112" y="1600584"/>
            <a:ext cx="6479382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 Data Source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Movie reviews provide a large and diverse pool of text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Audience Reactions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Uncover patterns and trends in how audiences feel about movies.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Movie Success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insights to make better predictions about a movie’s performance.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Practical Applications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 with marketing strategies,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mprove recommendation systems, </a:t>
            </a:r>
            <a:r>
              <a:rPr lang="en-US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uide filmmakers to create popular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Popcorn icon">
            <a:extLst>
              <a:ext uri="{FF2B5EF4-FFF2-40B4-BE49-F238E27FC236}">
                <a16:creationId xmlns:a16="http://schemas.microsoft.com/office/drawing/2014/main" id="{78F08D9E-F4F3-9CD5-63F0-A4269D0F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029">
            <a:off x="7303293" y="843262"/>
            <a:ext cx="79057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7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623669" y="465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Methods &amp; </a:t>
            </a:r>
            <a:r>
              <a:rPr lang="en-US" sz="1200" dirty="0"/>
              <a:t> </a:t>
            </a:r>
            <a:r>
              <a:rPr lang="en-US" sz="3800" dirty="0"/>
              <a:t>Tools</a:t>
            </a:r>
            <a:endParaRPr sz="3800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E2BE75-135F-CE41-FC99-818F4796B4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46617" y="1238550"/>
            <a:ext cx="279320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text into numerical features using techniques like: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 of Words: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Counts the frequency of words.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TF-IDF: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Weighs words based on their importance.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 Embeddings: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words as vectors using models like Word2Vec,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47BE484-B691-986B-31F5-BB8DECABF22D}"/>
              </a:ext>
            </a:extLst>
          </p:cNvPr>
          <p:cNvSpPr txBox="1"/>
          <p:nvPr/>
        </p:nvSpPr>
        <p:spPr>
          <a:xfrm>
            <a:off x="4416876" y="1217300"/>
            <a:ext cx="393823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Classify sentiment using: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anken Grotesk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Supervised Learning: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Train models using labeled data with algorithms like Logistic Regression, SVM or Naive Bayes.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anken Grotesk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Deep Learning: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Use neural networks such as RNNs, LSTM, or CNNs for more complex patterns.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</a:b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anken Grotesk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Pre-trained Models: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 Utilize models like BERT, GPT.</a:t>
            </a:r>
          </a:p>
        </p:txBody>
      </p:sp>
      <p:pic>
        <p:nvPicPr>
          <p:cNvPr id="3082" name="Picture 10" descr="Customer support icon">
            <a:extLst>
              <a:ext uri="{FF2B5EF4-FFF2-40B4-BE49-F238E27FC236}">
                <a16:creationId xmlns:a16="http://schemas.microsoft.com/office/drawing/2014/main" id="{E9209A98-8D37-AFAE-F260-87BC04FBF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655318"/>
            <a:ext cx="497681" cy="49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0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-959700" y="542981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Methodology</a:t>
            </a:r>
            <a:endParaRPr sz="3800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2C25934F-CBE1-9369-E3A7-65B1412C4F7E}"/>
              </a:ext>
            </a:extLst>
          </p:cNvPr>
          <p:cNvSpPr/>
          <p:nvPr/>
        </p:nvSpPr>
        <p:spPr>
          <a:xfrm>
            <a:off x="750094" y="542981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04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F601CC5-5CCF-6190-65D1-19CA395B4F9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42955" y="1439115"/>
            <a:ext cx="1803990" cy="133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IMDB Dataset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50,000X2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2B511DAC-1300-3E8E-FD75-CC51377C9034}"/>
              </a:ext>
            </a:extLst>
          </p:cNvPr>
          <p:cNvSpPr/>
          <p:nvPr/>
        </p:nvSpPr>
        <p:spPr>
          <a:xfrm>
            <a:off x="2726976" y="1913860"/>
            <a:ext cx="538716" cy="272547"/>
          </a:xfrm>
          <a:prstGeom prst="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5DEDDCF-9F30-8568-D1F2-9C0E1FCF51ED}"/>
              </a:ext>
            </a:extLst>
          </p:cNvPr>
          <p:cNvSpPr txBox="1"/>
          <p:nvPr/>
        </p:nvSpPr>
        <p:spPr>
          <a:xfrm>
            <a:off x="3436143" y="1441209"/>
            <a:ext cx="246459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Data Preprocessing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HTML tags removal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 text to lowercase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Stop words removal</a:t>
            </a:r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38750F9C-5988-D196-BF7D-DD8082DD6CA9}"/>
              </a:ext>
            </a:extLst>
          </p:cNvPr>
          <p:cNvSpPr/>
          <p:nvPr/>
        </p:nvSpPr>
        <p:spPr>
          <a:xfrm>
            <a:off x="5679282" y="1912549"/>
            <a:ext cx="538716" cy="272547"/>
          </a:xfrm>
          <a:prstGeom prst="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6BC760D-A7DA-EFD4-5E86-C4EA33EC3B85}"/>
              </a:ext>
            </a:extLst>
          </p:cNvPr>
          <p:cNvSpPr txBox="1"/>
          <p:nvPr/>
        </p:nvSpPr>
        <p:spPr>
          <a:xfrm>
            <a:off x="6396593" y="1405225"/>
            <a:ext cx="19695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TF-IDF</a:t>
            </a:r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5C9F55CD-D6B8-C994-1339-4A8F498899CA}"/>
              </a:ext>
            </a:extLst>
          </p:cNvPr>
          <p:cNvSpPr/>
          <p:nvPr/>
        </p:nvSpPr>
        <p:spPr>
          <a:xfrm>
            <a:off x="7690433" y="1918801"/>
            <a:ext cx="538716" cy="272547"/>
          </a:xfrm>
          <a:prstGeom prst="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A0B3D10-1A28-F9FC-E882-F48F3A157CCF}"/>
              </a:ext>
            </a:extLst>
          </p:cNvPr>
          <p:cNvSpPr txBox="1"/>
          <p:nvPr/>
        </p:nvSpPr>
        <p:spPr>
          <a:xfrm>
            <a:off x="1062629" y="3036959"/>
            <a:ext cx="180399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anken Grotesk"/>
              </a:rPr>
              <a:t>Sentiment Classification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Learning using Logistic Regression</a:t>
            </a:r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916A19E0-1875-E043-4651-19C549D133CB}"/>
              </a:ext>
            </a:extLst>
          </p:cNvPr>
          <p:cNvSpPr/>
          <p:nvPr/>
        </p:nvSpPr>
        <p:spPr>
          <a:xfrm>
            <a:off x="2684112" y="3179345"/>
            <a:ext cx="538716" cy="272547"/>
          </a:xfrm>
          <a:prstGeom prst="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1C8062A-711D-1E73-3E67-8CB5AF3CB109}"/>
              </a:ext>
            </a:extLst>
          </p:cNvPr>
          <p:cNvSpPr txBox="1"/>
          <p:nvPr/>
        </p:nvSpPr>
        <p:spPr>
          <a:xfrm>
            <a:off x="3443286" y="3053974"/>
            <a:ext cx="151091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Accuracy, Recall and Precision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BE80965-7239-F792-AFE0-5C97FE02B896}"/>
              </a:ext>
            </a:extLst>
          </p:cNvPr>
          <p:cNvSpPr txBox="1"/>
          <p:nvPr/>
        </p:nvSpPr>
        <p:spPr>
          <a:xfrm>
            <a:off x="5723842" y="2958405"/>
            <a:ext cx="21985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Visualizations &amp; Analysis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graphs and charts</a:t>
            </a:r>
          </a:p>
        </p:txBody>
      </p:sp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2BC5F7FA-1751-B8CA-D5EC-7DCC608A20AF}"/>
              </a:ext>
            </a:extLst>
          </p:cNvPr>
          <p:cNvSpPr/>
          <p:nvPr/>
        </p:nvSpPr>
        <p:spPr>
          <a:xfrm>
            <a:off x="4994335" y="3179344"/>
            <a:ext cx="538716" cy="272547"/>
          </a:xfrm>
          <a:prstGeom prst="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Stack of coins icon">
            <a:extLst>
              <a:ext uri="{FF2B5EF4-FFF2-40B4-BE49-F238E27FC236}">
                <a16:creationId xmlns:a16="http://schemas.microsoft.com/office/drawing/2014/main" id="{85F8DB30-4DA7-1607-AD23-EDF80D06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58" y="2394893"/>
            <a:ext cx="311944" cy="31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tabase icon">
            <a:extLst>
              <a:ext uri="{FF2B5EF4-FFF2-40B4-BE49-F238E27FC236}">
                <a16:creationId xmlns:a16="http://schemas.microsoft.com/office/drawing/2014/main" id="{6C458D2B-766F-6848-FB52-BC6025C7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30" y="3907411"/>
            <a:ext cx="454275" cy="4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valuation icon">
            <a:extLst>
              <a:ext uri="{FF2B5EF4-FFF2-40B4-BE49-F238E27FC236}">
                <a16:creationId xmlns:a16="http://schemas.microsoft.com/office/drawing/2014/main" id="{33878EC1-2012-482B-96D4-9BE1967A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08" y="3969274"/>
            <a:ext cx="381459" cy="38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623669" y="465150"/>
            <a:ext cx="578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Methodology- Dataset</a:t>
            </a:r>
            <a:endParaRPr sz="3800"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תמונה 2" descr="תמונה שמכילה טקסט, גופן, צילום מסך, לבן&#10;&#10;התיאור נוצר באופן אוטומטי">
            <a:extLst>
              <a:ext uri="{FF2B5EF4-FFF2-40B4-BE49-F238E27FC236}">
                <a16:creationId xmlns:a16="http://schemas.microsoft.com/office/drawing/2014/main" id="{ED980CB6-ACF1-5DBE-8BEF-2A68716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0" y="1810940"/>
            <a:ext cx="7008742" cy="1693070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6537904-9415-2D94-A4EE-23CE9BCB2116}"/>
              </a:ext>
            </a:extLst>
          </p:cNvPr>
          <p:cNvSpPr/>
          <p:nvPr/>
        </p:nvSpPr>
        <p:spPr>
          <a:xfrm>
            <a:off x="7150100" y="1174750"/>
            <a:ext cx="990842" cy="35560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A5D9D-1BD5-87BB-10CC-C5B393EC83A5}"/>
              </a:ext>
            </a:extLst>
          </p:cNvPr>
          <p:cNvSpPr txBox="1"/>
          <p:nvPr/>
        </p:nvSpPr>
        <p:spPr>
          <a:xfrm>
            <a:off x="7153396" y="1196280"/>
            <a:ext cx="107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50,000X3</a:t>
            </a:r>
          </a:p>
        </p:txBody>
      </p:sp>
    </p:spTree>
    <p:extLst>
      <p:ext uri="{BB962C8B-B14F-4D97-AF65-F5344CB8AC3E}">
        <p14:creationId xmlns:p14="http://schemas.microsoft.com/office/powerpoint/2010/main" val="409867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/>
          <p:nvPr/>
        </p:nvSpPr>
        <p:spPr>
          <a:xfrm>
            <a:off x="1991029" y="240603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1152310" y="183599"/>
            <a:ext cx="7433976" cy="66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Methodology- Model Comparison</a:t>
            </a:r>
            <a:endParaRPr sz="3600"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1256541" y="1496007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Accuracy- 89.3%</a:t>
            </a:r>
            <a:endParaRPr dirty="0"/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2"/>
          </p:nvPr>
        </p:nvSpPr>
        <p:spPr>
          <a:xfrm>
            <a:off x="2438625" y="240906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Accuracy- 88.9%</a:t>
            </a:r>
          </a:p>
        </p:txBody>
      </p:sp>
      <p:sp>
        <p:nvSpPr>
          <p:cNvPr id="468" name="Google Shape;468;p45"/>
          <p:cNvSpPr txBox="1">
            <a:spLocks noGrp="1"/>
          </p:cNvSpPr>
          <p:nvPr>
            <p:ph type="subTitle" idx="3"/>
          </p:nvPr>
        </p:nvSpPr>
        <p:spPr>
          <a:xfrm>
            <a:off x="4861360" y="4092626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Accuracy- 85.6%</a:t>
            </a:r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1207218" y="1239708"/>
            <a:ext cx="64036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 </a:t>
            </a:r>
            <a:r>
              <a:rPr lang="en-US" sz="1400" dirty="0"/>
              <a:t>(c:1, penalty: ‘l2’, solver: ‘saga’)</a:t>
            </a:r>
            <a:endParaRPr dirty="0"/>
          </a:p>
        </p:txBody>
      </p:sp>
      <p:sp>
        <p:nvSpPr>
          <p:cNvPr id="470" name="Google Shape;470;p45"/>
          <p:cNvSpPr txBox="1">
            <a:spLocks noGrp="1"/>
          </p:cNvSpPr>
          <p:nvPr>
            <p:ph type="subTitle" idx="5"/>
          </p:nvPr>
        </p:nvSpPr>
        <p:spPr>
          <a:xfrm>
            <a:off x="2422960" y="2177226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SVM </a:t>
            </a:r>
            <a:r>
              <a:rPr lang="en" sz="1400" dirty="0"/>
              <a:t>(c:0.05, penalty: ‘l2’)</a:t>
            </a:r>
            <a:endParaRPr sz="1600" dirty="0"/>
          </a:p>
        </p:txBody>
      </p:sp>
      <p:sp>
        <p:nvSpPr>
          <p:cNvPr id="471" name="Google Shape;471;p45"/>
          <p:cNvSpPr txBox="1">
            <a:spLocks noGrp="1"/>
          </p:cNvSpPr>
          <p:nvPr>
            <p:ph type="subTitle" idx="6"/>
          </p:nvPr>
        </p:nvSpPr>
        <p:spPr>
          <a:xfrm>
            <a:off x="3637790" y="2688659"/>
            <a:ext cx="5756240" cy="714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 </a:t>
            </a:r>
            <a:r>
              <a:rPr lang="en" sz="1400" dirty="0"/>
              <a:t>(max_depht: 500, n_estimators: 200)</a:t>
            </a:r>
            <a:endParaRPr sz="1400" dirty="0"/>
          </a:p>
        </p:txBody>
      </p:sp>
      <p:cxnSp>
        <p:nvCxnSpPr>
          <p:cNvPr id="498" name="Google Shape;498;p45"/>
          <p:cNvCxnSpPr>
            <a:cxnSpLocks/>
          </p:cNvCxnSpPr>
          <p:nvPr/>
        </p:nvCxnSpPr>
        <p:spPr>
          <a:xfrm>
            <a:off x="1007194" y="1725525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5"/>
          <p:cNvCxnSpPr>
            <a:cxnSpLocks/>
          </p:cNvCxnSpPr>
          <p:nvPr/>
        </p:nvCxnSpPr>
        <p:spPr>
          <a:xfrm>
            <a:off x="2271381" y="2664183"/>
            <a:ext cx="13727" cy="25296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5"/>
          <p:cNvCxnSpPr>
            <a:cxnSpLocks/>
          </p:cNvCxnSpPr>
          <p:nvPr/>
        </p:nvCxnSpPr>
        <p:spPr>
          <a:xfrm>
            <a:off x="3442786" y="3493258"/>
            <a:ext cx="0" cy="170429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מלבן 1">
            <a:extLst>
              <a:ext uri="{FF2B5EF4-FFF2-40B4-BE49-F238E27FC236}">
                <a16:creationId xmlns:a16="http://schemas.microsoft.com/office/drawing/2014/main" id="{1AEA99B7-094F-80A6-421C-D00569A2A30D}"/>
              </a:ext>
            </a:extLst>
          </p:cNvPr>
          <p:cNvSpPr/>
          <p:nvPr/>
        </p:nvSpPr>
        <p:spPr>
          <a:xfrm>
            <a:off x="261956" y="235601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04</a:t>
            </a:r>
          </a:p>
        </p:txBody>
      </p:sp>
      <p:sp>
        <p:nvSpPr>
          <p:cNvPr id="3" name="Google Shape;470;p45">
            <a:extLst>
              <a:ext uri="{FF2B5EF4-FFF2-40B4-BE49-F238E27FC236}">
                <a16:creationId xmlns:a16="http://schemas.microsoft.com/office/drawing/2014/main" id="{7C8E4614-E114-58F5-7480-575784371C60}"/>
              </a:ext>
            </a:extLst>
          </p:cNvPr>
          <p:cNvSpPr txBox="1">
            <a:spLocks/>
          </p:cNvSpPr>
          <p:nvPr/>
        </p:nvSpPr>
        <p:spPr>
          <a:xfrm>
            <a:off x="4816222" y="3849488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gtree Black"/>
              <a:buNone/>
              <a:defRPr sz="2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US" dirty="0"/>
              <a:t>Naïve Bayes </a:t>
            </a:r>
            <a:r>
              <a:rPr lang="en-US" sz="1400" dirty="0"/>
              <a:t>(alpha: 5)</a:t>
            </a:r>
          </a:p>
        </p:txBody>
      </p:sp>
      <p:sp>
        <p:nvSpPr>
          <p:cNvPr id="4" name="Google Shape;467;p45">
            <a:extLst>
              <a:ext uri="{FF2B5EF4-FFF2-40B4-BE49-F238E27FC236}">
                <a16:creationId xmlns:a16="http://schemas.microsoft.com/office/drawing/2014/main" id="{3412D44A-9D0B-A6E1-8592-E17FAB4EC06C}"/>
              </a:ext>
            </a:extLst>
          </p:cNvPr>
          <p:cNvSpPr txBox="1">
            <a:spLocks/>
          </p:cNvSpPr>
          <p:nvPr/>
        </p:nvSpPr>
        <p:spPr>
          <a:xfrm>
            <a:off x="3706622" y="319417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dirty="0"/>
              <a:t>Accuracy- 85.7%</a:t>
            </a:r>
          </a:p>
        </p:txBody>
      </p:sp>
      <p:cxnSp>
        <p:nvCxnSpPr>
          <p:cNvPr id="10" name="Google Shape;500;p45">
            <a:extLst>
              <a:ext uri="{FF2B5EF4-FFF2-40B4-BE49-F238E27FC236}">
                <a16:creationId xmlns:a16="http://schemas.microsoft.com/office/drawing/2014/main" id="{DBCC0808-5162-27F1-64A9-B1ABF2055842}"/>
              </a:ext>
            </a:extLst>
          </p:cNvPr>
          <p:cNvCxnSpPr>
            <a:cxnSpLocks/>
          </p:cNvCxnSpPr>
          <p:nvPr/>
        </p:nvCxnSpPr>
        <p:spPr>
          <a:xfrm>
            <a:off x="4579677" y="4322011"/>
            <a:ext cx="0" cy="81434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 descr="Regression analysis icon">
            <a:extLst>
              <a:ext uri="{FF2B5EF4-FFF2-40B4-BE49-F238E27FC236}">
                <a16:creationId xmlns:a16="http://schemas.microsoft.com/office/drawing/2014/main" id="{995BD406-35AC-D7C7-C0FF-D48E40CA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01" y="1309270"/>
            <a:ext cx="357937" cy="35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ducation graphic icon">
            <a:extLst>
              <a:ext uri="{FF2B5EF4-FFF2-40B4-BE49-F238E27FC236}">
                <a16:creationId xmlns:a16="http://schemas.microsoft.com/office/drawing/2014/main" id="{E11E3DBE-4CB6-9830-7EAE-0CC224106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35" y="2163948"/>
            <a:ext cx="334492" cy="33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Naive bayes Special Lineal icon">
            <a:extLst>
              <a:ext uri="{FF2B5EF4-FFF2-40B4-BE49-F238E27FC236}">
                <a16:creationId xmlns:a16="http://schemas.microsoft.com/office/drawing/2014/main" id="{C865EF01-AC7B-A25E-74F0-7C628C25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30" y="3814814"/>
            <a:ext cx="407192" cy="4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Random Forest Icons - Free SVG &amp; PNG ...">
            <a:extLst>
              <a:ext uri="{FF2B5EF4-FFF2-40B4-BE49-F238E27FC236}">
                <a16:creationId xmlns:a16="http://schemas.microsoft.com/office/drawing/2014/main" id="{A763E60D-593E-67ED-6C60-2CA13299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98" y="2928251"/>
            <a:ext cx="518224" cy="5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EB37C54-1509-DF7A-690D-516C46F9648C}"/>
              </a:ext>
            </a:extLst>
          </p:cNvPr>
          <p:cNvSpPr/>
          <p:nvPr/>
        </p:nvSpPr>
        <p:spPr>
          <a:xfrm>
            <a:off x="7391400" y="946966"/>
            <a:ext cx="1225550" cy="517073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8FFA8-7154-34B3-9937-4ACA02449E67}"/>
              </a:ext>
            </a:extLst>
          </p:cNvPr>
          <p:cNvSpPr txBox="1"/>
          <p:nvPr/>
        </p:nvSpPr>
        <p:spPr>
          <a:xfrm>
            <a:off x="7452093" y="953520"/>
            <a:ext cx="115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Train-80%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Test- 20%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44"/>
          <p:cNvCxnSpPr>
            <a:cxnSpLocks/>
            <a:stCxn id="420" idx="3"/>
          </p:cNvCxnSpPr>
          <p:nvPr/>
        </p:nvCxnSpPr>
        <p:spPr>
          <a:xfrm>
            <a:off x="1087571" y="2590359"/>
            <a:ext cx="252877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" name="Google Shape;422;p44"/>
          <p:cNvSpPr txBox="1">
            <a:spLocks noGrp="1"/>
          </p:cNvSpPr>
          <p:nvPr>
            <p:ph type="title"/>
          </p:nvPr>
        </p:nvSpPr>
        <p:spPr>
          <a:xfrm>
            <a:off x="1108340" y="312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Evaluation</a:t>
            </a:r>
            <a:endParaRPr sz="3800" dirty="0"/>
          </a:p>
        </p:txBody>
      </p:sp>
      <p:sp>
        <p:nvSpPr>
          <p:cNvPr id="425" name="Google Shape;425;p44"/>
          <p:cNvSpPr txBox="1"/>
          <p:nvPr/>
        </p:nvSpPr>
        <p:spPr>
          <a:xfrm>
            <a:off x="128471" y="2925509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Accuracy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150610" y="3249798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89.3%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1600617" y="2932384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Recall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3141849" y="2925509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Precision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30" name="Google Shape;430;p44"/>
          <p:cNvSpPr txBox="1"/>
          <p:nvPr/>
        </p:nvSpPr>
        <p:spPr>
          <a:xfrm>
            <a:off x="6696326" y="2804525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0" name="Google Shape;420;p44"/>
          <p:cNvSpPr txBox="1"/>
          <p:nvPr/>
        </p:nvSpPr>
        <p:spPr>
          <a:xfrm>
            <a:off x="721871" y="2407509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01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2152766" y="2407509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02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3625250" y="2407509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03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1F14169-7DB4-F2F7-36C2-26AC575AC901}"/>
              </a:ext>
            </a:extLst>
          </p:cNvPr>
          <p:cNvSpPr/>
          <p:nvPr/>
        </p:nvSpPr>
        <p:spPr>
          <a:xfrm>
            <a:off x="255080" y="261845"/>
            <a:ext cx="759729" cy="647866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latin typeface="Figtree Black"/>
                <a:sym typeface="Figtree Black"/>
              </a:rPr>
              <a:t>05</a:t>
            </a:r>
          </a:p>
        </p:txBody>
      </p:sp>
      <p:sp>
        <p:nvSpPr>
          <p:cNvPr id="3" name="Google Shape;426;p44">
            <a:extLst>
              <a:ext uri="{FF2B5EF4-FFF2-40B4-BE49-F238E27FC236}">
                <a16:creationId xmlns:a16="http://schemas.microsoft.com/office/drawing/2014/main" id="{5285B96D-316E-5308-BD3A-049296B500E3}"/>
              </a:ext>
            </a:extLst>
          </p:cNvPr>
          <p:cNvSpPr txBox="1"/>
          <p:nvPr/>
        </p:nvSpPr>
        <p:spPr>
          <a:xfrm>
            <a:off x="1638404" y="3244521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90.7%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" name="Google Shape;426;p44">
            <a:extLst>
              <a:ext uri="{FF2B5EF4-FFF2-40B4-BE49-F238E27FC236}">
                <a16:creationId xmlns:a16="http://schemas.microsoft.com/office/drawing/2014/main" id="{449B8F0D-A1C3-527F-22D9-75B52C8C3591}"/>
              </a:ext>
            </a:extLst>
          </p:cNvPr>
          <p:cNvSpPr txBox="1"/>
          <p:nvPr/>
        </p:nvSpPr>
        <p:spPr>
          <a:xfrm>
            <a:off x="3161251" y="3248577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88.3%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148" name="Picture 4" descr="Accuracy icon">
            <a:extLst>
              <a:ext uri="{FF2B5EF4-FFF2-40B4-BE49-F238E27FC236}">
                <a16:creationId xmlns:a16="http://schemas.microsoft.com/office/drawing/2014/main" id="{4C3F1B86-E164-E6B3-DB5D-35666BE2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57" y="1918882"/>
            <a:ext cx="407928" cy="4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ccuracy icon">
            <a:extLst>
              <a:ext uri="{FF2B5EF4-FFF2-40B4-BE49-F238E27FC236}">
                <a16:creationId xmlns:a16="http://schemas.microsoft.com/office/drawing/2014/main" id="{F0D48F3A-DD75-FB78-C6CE-4B9641C8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19" y="1915560"/>
            <a:ext cx="407928" cy="4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ccuracy icon">
            <a:extLst>
              <a:ext uri="{FF2B5EF4-FFF2-40B4-BE49-F238E27FC236}">
                <a16:creationId xmlns:a16="http://schemas.microsoft.com/office/drawing/2014/main" id="{53FA9E04-C01B-D6D9-6088-3B4DDF19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131" y="1923431"/>
            <a:ext cx="407928" cy="4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499;p45">
            <a:extLst>
              <a:ext uri="{FF2B5EF4-FFF2-40B4-BE49-F238E27FC236}">
                <a16:creationId xmlns:a16="http://schemas.microsoft.com/office/drawing/2014/main" id="{7FDB333B-F656-572C-21CA-330019297833}"/>
              </a:ext>
            </a:extLst>
          </p:cNvPr>
          <p:cNvCxnSpPr>
            <a:cxnSpLocks/>
          </p:cNvCxnSpPr>
          <p:nvPr/>
        </p:nvCxnSpPr>
        <p:spPr>
          <a:xfrm flipV="1">
            <a:off x="3817755" y="3640221"/>
            <a:ext cx="0" cy="3080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30;p51">
            <a:extLst>
              <a:ext uri="{FF2B5EF4-FFF2-40B4-BE49-F238E27FC236}">
                <a16:creationId xmlns:a16="http://schemas.microsoft.com/office/drawing/2014/main" id="{53D6C144-61A7-671C-56A8-8F5E7B79F8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5130" y="2432041"/>
            <a:ext cx="306860" cy="269839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425;p44">
            <a:extLst>
              <a:ext uri="{FF2B5EF4-FFF2-40B4-BE49-F238E27FC236}">
                <a16:creationId xmlns:a16="http://schemas.microsoft.com/office/drawing/2014/main" id="{CB3E04C0-614F-A4FB-AC8D-CDCC238CD18A}"/>
              </a:ext>
            </a:extLst>
          </p:cNvPr>
          <p:cNvSpPr txBox="1"/>
          <p:nvPr/>
        </p:nvSpPr>
        <p:spPr>
          <a:xfrm>
            <a:off x="1125904" y="4042045"/>
            <a:ext cx="257887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accent1">
                    <a:lumMod val="75000"/>
                  </a:schemeClr>
                </a:solidFill>
                <a:latin typeface="Figtree Black"/>
                <a:ea typeface="Figtree Black"/>
                <a:cs typeface="Figtree Black"/>
                <a:sym typeface="Figtree Black"/>
              </a:rPr>
              <a:t>Logistic Regression</a:t>
            </a:r>
            <a:endParaRPr sz="1900" dirty="0">
              <a:solidFill>
                <a:schemeClr val="accent1">
                  <a:lumMod val="75000"/>
                </a:schemeClr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32" name="גרפיקה 31" descr="גביע עם מילוי מלא">
            <a:extLst>
              <a:ext uri="{FF2B5EF4-FFF2-40B4-BE49-F238E27FC236}">
                <a16:creationId xmlns:a16="http://schemas.microsoft.com/office/drawing/2014/main" id="{2A5FA1CA-5DB7-96E2-16A5-5C17B062C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1833">
            <a:off x="3574613" y="4025707"/>
            <a:ext cx="363198" cy="36319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1D7D8A5-AE51-0CF4-A69C-EC7C5A417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933" y="1015023"/>
            <a:ext cx="4077406" cy="3332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750</Words>
  <Application>Microsoft Office PowerPoint</Application>
  <PresentationFormat>On-screen Show (16:9)</PresentationFormat>
  <Paragraphs>128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Figtree Black</vt:lpstr>
      <vt:lpstr>Hanken Grotesk</vt:lpstr>
      <vt:lpstr>Segoe UI</vt:lpstr>
      <vt:lpstr>Arial</vt:lpstr>
      <vt:lpstr>Calibri</vt:lpstr>
      <vt:lpstr>Lato</vt:lpstr>
      <vt:lpstr>Wingdings</vt:lpstr>
      <vt:lpstr>Elegant Black &amp; White Thesis Defense by Slidesgo</vt:lpstr>
      <vt:lpstr>Sentiment analysis of Movie Reviews</vt:lpstr>
      <vt:lpstr>Table of contents</vt:lpstr>
      <vt:lpstr>Purposes</vt:lpstr>
      <vt:lpstr>Motivation</vt:lpstr>
      <vt:lpstr>Methods &amp;  Tools</vt:lpstr>
      <vt:lpstr>Methodology</vt:lpstr>
      <vt:lpstr>Methodology- Dataset</vt:lpstr>
      <vt:lpstr>Methodology- Model Comparison</vt:lpstr>
      <vt:lpstr>Evaluation</vt:lpstr>
      <vt:lpstr>Methodology- Evaluation</vt:lpstr>
      <vt:lpstr>Visualizations &amp;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What’s next?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Linoy Valko</cp:lastModifiedBy>
  <cp:revision>10</cp:revision>
  <dcterms:modified xsi:type="dcterms:W3CDTF">2024-07-01T16:50:46Z</dcterms:modified>
</cp:coreProperties>
</file>